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4" r:id="rId3"/>
    <p:sldId id="283" r:id="rId4"/>
    <p:sldId id="260" r:id="rId5"/>
    <p:sldId id="257" r:id="rId6"/>
    <p:sldId id="259" r:id="rId7"/>
    <p:sldId id="285" r:id="rId8"/>
    <p:sldId id="287" r:id="rId9"/>
    <p:sldId id="288" r:id="rId10"/>
    <p:sldId id="290" r:id="rId11"/>
    <p:sldId id="289" r:id="rId12"/>
    <p:sldId id="273" r:id="rId13"/>
    <p:sldId id="267" r:id="rId14"/>
    <p:sldId id="272" r:id="rId15"/>
    <p:sldId id="271" r:id="rId16"/>
    <p:sldId id="270" r:id="rId17"/>
    <p:sldId id="269" r:id="rId18"/>
    <p:sldId id="279" r:id="rId19"/>
    <p:sldId id="261" r:id="rId20"/>
    <p:sldId id="262" r:id="rId21"/>
    <p:sldId id="263" r:id="rId22"/>
    <p:sldId id="265" r:id="rId23"/>
    <p:sldId id="264" r:id="rId24"/>
    <p:sldId id="274" r:id="rId25"/>
    <p:sldId id="275" r:id="rId26"/>
    <p:sldId id="266" r:id="rId27"/>
    <p:sldId id="277" r:id="rId28"/>
    <p:sldId id="276" r:id="rId29"/>
    <p:sldId id="278" r:id="rId30"/>
    <p:sldId id="280" r:id="rId31"/>
    <p:sldId id="281" r:id="rId32"/>
    <p:sldId id="282" r:id="rId33"/>
    <p:sldId id="291" r:id="rId34"/>
    <p:sldId id="292" r:id="rId35"/>
    <p:sldId id="258" r:id="rId36"/>
    <p:sldId id="268" r:id="rId37"/>
    <p:sldId id="28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A4D5B-A277-4445-BB31-DFDD8FBFA2D5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4748E-001E-4A5D-8CC8-C548A9D15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84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628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721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840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4748E-001E-4A5D-8CC8-C548A9D150B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502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5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30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nzopt-vrn.ru/resources/upload/3420d718e97bfc2f65959d0018046920.jpg" TargetMode="External"/><Relationship Id="rId13" Type="http://schemas.openxmlformats.org/officeDocument/2006/relationships/hyperlink" Target="http://chelyabinsk.oborudunion.ru/l2366004/images/photocat/600x600/999947286.jpg" TargetMode="External"/><Relationship Id="rId3" Type="http://schemas.openxmlformats.org/officeDocument/2006/relationships/hyperlink" Target="http://i12.fastpic.ru/big/2010/1111/16/f9209110f61d780ea8d373d547a13816.jpg" TargetMode="External"/><Relationship Id="rId7" Type="http://schemas.openxmlformats.org/officeDocument/2006/relationships/hyperlink" Target="http://ladushki.ucoz.net/_ph/30/2/575770068.jpg" TargetMode="External"/><Relationship Id="rId12" Type="http://schemas.openxmlformats.org/officeDocument/2006/relationships/hyperlink" Target="http://fotoham.ru/img/picture/Oct/19/87fb5d84d248daace9f0912d4e1cad01/mini_5.jpg" TargetMode="External"/><Relationship Id="rId2" Type="http://schemas.openxmlformats.org/officeDocument/2006/relationships/hyperlink" Target="http://pedsovet.su/load/393-1-0-37807" TargetMode="External"/><Relationship Id="rId16" Type="http://schemas.openxmlformats.org/officeDocument/2006/relationships/hyperlink" Target="http://www.chtenieruk.com/sites/default/files/styles/400x400/public/hand_01_l.jpg?itok=KXcor3g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yrillitsa.ru/uploads/posts/2012-09/1346845670_lisa.jpg" TargetMode="External"/><Relationship Id="rId11" Type="http://schemas.openxmlformats.org/officeDocument/2006/relationships/hyperlink" Target="https://upload.wikimedia.org/wikipedia/commons/thumb/9/93/Nuvola_weather_snow.svg/419px-Nuvola_weather_snow.svg.png" TargetMode="External"/><Relationship Id="rId5" Type="http://schemas.openxmlformats.org/officeDocument/2006/relationships/hyperlink" Target="http://img.labirint.ru/images/comments_pic/0846/01labdtl41226409585.jpg" TargetMode="External"/><Relationship Id="rId15" Type="http://schemas.openxmlformats.org/officeDocument/2006/relationships/hyperlink" Target="http://clinicall.ru/wp-content/uploads/185.jpg" TargetMode="External"/><Relationship Id="rId10" Type="http://schemas.openxmlformats.org/officeDocument/2006/relationships/hyperlink" Target="http://photo.qip.ru/photo/decoretto/150696244/xlarge/164306470.jpg" TargetMode="External"/><Relationship Id="rId4" Type="http://schemas.openxmlformats.org/officeDocument/2006/relationships/hyperlink" Target="http://skazvikt.ucoz.ru/_pu/14/30818765.jpg" TargetMode="External"/><Relationship Id="rId9" Type="http://schemas.openxmlformats.org/officeDocument/2006/relationships/hyperlink" Target="http://i1.my.day.az/f_58c03584b71901e341b1d7ceef88ac515e783f99.jpg" TargetMode="External"/><Relationship Id="rId14" Type="http://schemas.openxmlformats.org/officeDocument/2006/relationships/hyperlink" Target="http://img1.sendscraps.com/se/143/003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ycell.ru/picture/big/kosa5.jpg" TargetMode="External"/><Relationship Id="rId13" Type="http://schemas.openxmlformats.org/officeDocument/2006/relationships/hyperlink" Target="http://www.dottodotgame.com/data/images/The-bow-and-the-arrow,-american-indian's-weapon_4f8854222d6f2-thumb.jpg" TargetMode="External"/><Relationship Id="rId18" Type="http://schemas.openxmlformats.org/officeDocument/2006/relationships/hyperlink" Target="http://www.galstukvip.ru/pictures/bow_tie_39857_2.jpg" TargetMode="External"/><Relationship Id="rId3" Type="http://schemas.openxmlformats.org/officeDocument/2006/relationships/hyperlink" Target="http://an-crimea.ru/tmpImages/img_cmnt_rush_4_300_211.jpg" TargetMode="External"/><Relationship Id="rId7" Type="http://schemas.openxmlformats.org/officeDocument/2006/relationships/hyperlink" Target="http://www.classifieds24.ru/images/2466/2465399/large_1.jpg" TargetMode="External"/><Relationship Id="rId12" Type="http://schemas.openxmlformats.org/officeDocument/2006/relationships/hyperlink" Target="http://davaiknam.ru/texts/883/882350/882350_html_m5a3e7334.png" TargetMode="External"/><Relationship Id="rId17" Type="http://schemas.openxmlformats.org/officeDocument/2006/relationships/hyperlink" Target="http://babochkionlain.ucoz.ru/Prais/320X240/atakus.png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://domoviy.km.ua/wp-content/uploads/2015/03/wrench-300x150.png" TargetMode="External"/><Relationship Id="rId20" Type="http://schemas.openxmlformats.org/officeDocument/2006/relationships/hyperlink" Target="http://library35.tendryakovka.ru/wp-content/uploads/2013/10/+%D0%B2_%D1%85%D1%83%D0%B4_%D0%BB%D0%B8%D1%82%D0%B5%D1%80%D0%B0%D1%82%D1%83%D1%80%D0%B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ticsmgk.sindom.ru/upload/s/m/g/k/1_internet-magazin-zachetna5-rf-diplomy-referaty-kontrolnye.jpg" TargetMode="External"/><Relationship Id="rId11" Type="http://schemas.openxmlformats.org/officeDocument/2006/relationships/hyperlink" Target="http://dom-kraski.ru/image.aspx?id=332&amp;name=silikon_nov.jpg" TargetMode="External"/><Relationship Id="rId5" Type="http://schemas.openxmlformats.org/officeDocument/2006/relationships/hyperlink" Target="http://www.art-holding.com/images/products_small/aristokrat_small.jpg" TargetMode="External"/><Relationship Id="rId15" Type="http://schemas.openxmlformats.org/officeDocument/2006/relationships/hyperlink" Target="http://dyub.org/sites/default/files/uploads/2013/09/zloltoy_klyuchik.jpg" TargetMode="External"/><Relationship Id="rId10" Type="http://schemas.openxmlformats.org/officeDocument/2006/relationships/hyperlink" Target="http://www.medotvety.ru/uploads/2012-08/416_262/573ead7eef4ee7f83395827e1f3ead66.jpeg" TargetMode="External"/><Relationship Id="rId19" Type="http://schemas.openxmlformats.org/officeDocument/2006/relationships/hyperlink" Target="http://www.ipnews.in.ua/wp-content/uploads/2012/08/0_89346_a8153d88_XL1.gif" TargetMode="External"/><Relationship Id="rId4" Type="http://schemas.openxmlformats.org/officeDocument/2006/relationships/hyperlink" Target="http://pp.vk.me/c10260/u136269782/143300274/x_adc19146.jpg" TargetMode="External"/><Relationship Id="rId9" Type="http://schemas.openxmlformats.org/officeDocument/2006/relationships/hyperlink" Target="http://zelenaya-zemlya.ru/uploads/images/default/ryabina1.png" TargetMode="External"/><Relationship Id="rId14" Type="http://schemas.openxmlformats.org/officeDocument/2006/relationships/hyperlink" Target="http://www.pixic.ru/i/2000A6X301o0j938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indowstorussia.com/wp-content/uploads/2011/01/portrait.jpg" TargetMode="External"/><Relationship Id="rId13" Type="http://schemas.openxmlformats.org/officeDocument/2006/relationships/hyperlink" Target="http://img.ezop.ua/192/362/000/poslovicy-russkogo-naroda-@285@.jpg" TargetMode="External"/><Relationship Id="rId3" Type="http://schemas.openxmlformats.org/officeDocument/2006/relationships/hyperlink" Target="http://restplace.com.ua/sites/default/files/styles/galleryformater_slide_big/public/gallery/pink-room_panoram1.jpg?itok=YErbPe_O" TargetMode="External"/><Relationship Id="rId7" Type="http://schemas.openxmlformats.org/officeDocument/2006/relationships/hyperlink" Target="http://fishki.net/upload/users/346290/201405/26/7d589fe9a9b2e5944ed9b22afcdafd4f.jpg" TargetMode="External"/><Relationship Id="rId12" Type="http://schemas.openxmlformats.org/officeDocument/2006/relationships/hyperlink" Target="http://player.myshared.ru/233957/data/images/img3.jpg" TargetMode="External"/><Relationship Id="rId2" Type="http://schemas.openxmlformats.org/officeDocument/2006/relationships/hyperlink" Target="http://img-fotki.yandex.ru/get/4402/22264419.68/0_5e17e_6801e882_XL.jpg" TargetMode="External"/><Relationship Id="rId16" Type="http://schemas.openxmlformats.org/officeDocument/2006/relationships/hyperlink" Target="http://school343.narod.ru/novoe/vospit_deyatelnost/kniga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ultured.com/images/image_files/82/2101_m_johan_christian_dahl.jpg" TargetMode="External"/><Relationship Id="rId11" Type="http://schemas.openxmlformats.org/officeDocument/2006/relationships/hyperlink" Target="http://balashov44.narod.ru/FIL-2/filos-obraz/fil-obr.files/image448.jpg" TargetMode="External"/><Relationship Id="rId5" Type="http://schemas.openxmlformats.org/officeDocument/2006/relationships/hyperlink" Target="http://fs8.familyspace.ru/images/photo/67/6728/67288/p_fcb443a6.jpg" TargetMode="External"/><Relationship Id="rId15" Type="http://schemas.openxmlformats.org/officeDocument/2006/relationships/hyperlink" Target="http://download-song.ru/music/%EF%E5%F1%ED%E8+%EE+%EA%ED%E8%E3%E0%F5.html" TargetMode="External"/><Relationship Id="rId10" Type="http://schemas.openxmlformats.org/officeDocument/2006/relationships/hyperlink" Target="http://hcenter-irk.info/sites/default/files/1000000705.jpeg" TargetMode="External"/><Relationship Id="rId4" Type="http://schemas.openxmlformats.org/officeDocument/2006/relationships/hyperlink" Target="http://restplace.com.ua/sites/default/files/styles/galleryformater_slide_big/public/gallery/green-room_panoram1.jpg?itok=xR5tcnLv" TargetMode="External"/><Relationship Id="rId9" Type="http://schemas.openxmlformats.org/officeDocument/2006/relationships/hyperlink" Target="http://do.gendocs.ru/pars_docs/tw_refs/259/258991/258991_html_7e4c2c92.jpg" TargetMode="External"/><Relationship Id="rId14" Type="http://schemas.openxmlformats.org/officeDocument/2006/relationships/hyperlink" Target="http://russian7.ru/wp-content/uploads/2012/07/69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slide" Target="slide19.xml"/><Relationship Id="rId12" Type="http://schemas.openxmlformats.org/officeDocument/2006/relationships/slide" Target="slide3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slide" Target="slide28.xml"/><Relationship Id="rId5" Type="http://schemas.openxmlformats.org/officeDocument/2006/relationships/slide" Target="slide18.xml"/><Relationship Id="rId10" Type="http://schemas.openxmlformats.org/officeDocument/2006/relationships/slide" Target="slide27.xml"/><Relationship Id="rId4" Type="http://schemas.openxmlformats.org/officeDocument/2006/relationships/slide" Target="slide12.xml"/><Relationship Id="rId9" Type="http://schemas.openxmlformats.org/officeDocument/2006/relationships/slide" Target="slide26.xml"/><Relationship Id="rId1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340768"/>
            <a:ext cx="7848872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Всероссийский </a:t>
            </a:r>
          </a:p>
          <a:p>
            <a:pPr lvl="0">
              <a:spcBef>
                <a:spcPct val="0"/>
              </a:spcBef>
              <a:defRPr/>
            </a:pP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словарный урок </a:t>
            </a:r>
          </a:p>
          <a:p>
            <a:pPr lvl="0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посвящается дню рождения</a:t>
            </a:r>
          </a:p>
          <a:p>
            <a:pPr lvl="0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Владимира Даля</a:t>
            </a:r>
          </a:p>
          <a:p>
            <a:pPr lvl="0">
              <a:spcBef>
                <a:spcPct val="0"/>
              </a:spcBef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   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22 ноября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067944" y="4869160"/>
            <a:ext cx="4032448" cy="13681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18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999073"/>
            <a:ext cx="2450062" cy="286737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5" y="1387270"/>
            <a:ext cx="2102528" cy="262816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33631" y="1323411"/>
            <a:ext cx="2015414" cy="262821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49045" y="2899126"/>
            <a:ext cx="2124277" cy="262821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5878" y="2927911"/>
            <a:ext cx="2165247" cy="262821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23545" y="5556121"/>
            <a:ext cx="2370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Пушкин А.С.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976" y="3985959"/>
            <a:ext cx="2370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Гоголь Н.В.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10343" y="5481317"/>
            <a:ext cx="3007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Жуковский В.А.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5103" y="3951621"/>
            <a:ext cx="23700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Крылов И.А.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0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989233"/>
            <a:ext cx="2571750" cy="321945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99792" y="1272133"/>
            <a:ext cx="2714625" cy="402907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4700" y="2175657"/>
            <a:ext cx="2857500" cy="405765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7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Скороговорки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87235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Говори, говори, да не заговаривай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дворе трава, на траве дрова, не руби дрова, на траве двора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Ткёт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ткач ткани на платок Тане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Лавировали корабли, лавировали, да не вылавировали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Везёт Сенька Саньку с Сонькой на санках.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7684" y="5206232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47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Загадки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59475" y="2542585"/>
            <a:ext cx="2826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Что выше лесу?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1021644"/>
            <a:ext cx="4857750" cy="42481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30718" y="5293547"/>
            <a:ext cx="2105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Солнышко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6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Загадки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2204864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Над бабушкиной избушкой висит хлеба краюшка.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980728"/>
            <a:ext cx="4606474" cy="46064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60032" y="5301208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Месяц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57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Загадки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2204864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Зимой греет, весной тлеет, летом умирает, осенью оживает.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1196752"/>
            <a:ext cx="3990975" cy="39909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6332" y="5111606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Снег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45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Загадки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1031553"/>
            <a:ext cx="5238750" cy="4095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40152" y="2412654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Вся дорожка обсыпана горошком.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7076" y="5229200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Звёзды на небе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287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Загадки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3301" y="2780928"/>
            <a:ext cx="2808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Утка в море, хвост на заборе.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4786971"/>
            <a:ext cx="1296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Ковш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592" y="1510371"/>
            <a:ext cx="4514850" cy="3276600"/>
          </a:xfrm>
          <a:prstGeom prst="rect">
            <a:avLst/>
          </a:prstGeom>
        </p:spPr>
      </p:pic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80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Пословицы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84368" y="5229200"/>
            <a:ext cx="792088" cy="1054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1484784"/>
            <a:ext cx="2985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Грамоте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учиться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4928" y="2348880"/>
            <a:ext cx="22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Азбуку учат,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84928" y="3130912"/>
            <a:ext cx="3127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Написано пером,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84928" y="4005064"/>
            <a:ext cx="2502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Ученье - свет,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5803" y="4875755"/>
            <a:ext cx="3254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спеши языком,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1484784"/>
            <a:ext cx="3249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всегда пригодится.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02869" y="2348880"/>
            <a:ext cx="3377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 всю избу кричат.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96596" y="3130912"/>
            <a:ext cx="4068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вырубить и топором.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9482" y="4005064"/>
            <a:ext cx="3082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неученье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тьма.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81447" y="4875755"/>
            <a:ext cx="2816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торопись делом.</a:t>
            </a:r>
          </a:p>
        </p:txBody>
      </p:sp>
    </p:spTree>
    <p:extLst>
      <p:ext uri="{BB962C8B-B14F-4D97-AF65-F5344CB8AC3E}">
        <p14:creationId xmlns:p14="http://schemas.microsoft.com/office/powerpoint/2010/main" xmlns="" val="21190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060847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 птицы были не простые. У каждой птицы по четыре крыла. В каждом крыле по семи перьев. Каждое перо тоже со своим именем.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97602" y="1066313"/>
            <a:ext cx="3184012" cy="4378911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47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1556792"/>
            <a:ext cx="3333750" cy="33337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3928" y="19888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Прозвенел и смолк звонок.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Начинаем наш урок.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Сегодня в классе у ребят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Урок уж очень важный.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 почему он важный -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Скажет каждый! </a:t>
            </a:r>
          </a:p>
        </p:txBody>
      </p:sp>
    </p:spTree>
    <p:extLst>
      <p:ext uri="{BB962C8B-B14F-4D97-AF65-F5344CB8AC3E}">
        <p14:creationId xmlns:p14="http://schemas.microsoft.com/office/powerpoint/2010/main" xmlns="" val="2671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43204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Ходят девки по лесу, ягоды собирают, песенки распевают, 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гриб-боровик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под дубочком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сидючи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и пыжится, дуется, из земли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прёт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на ягоды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гневается…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47100" y="981165"/>
            <a:ext cx="2985340" cy="446406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30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54833"/>
            <a:ext cx="4320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Пустили лису. Вот поклонилась она хозяину и отдала ему на сбережение свою курочку, сама же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смирнёхонько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улеглась в уголок на лавку, а хвостик подвернула под лавку.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056" y="1009874"/>
            <a:ext cx="3413444" cy="4429349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5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556792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Жили-были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старик со старухой, у них не было ни детей, ни внучат. Вот вышли они за ворота в праздник посмотреть на чужих ребят, как они из снегу комочки катают, в снежки играют. 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2080" y="1049352"/>
            <a:ext cx="3302893" cy="438049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09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4048" y="1059799"/>
            <a:ext cx="3603501" cy="4313417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44824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Стоит журавль один в поле, по сторонам все поглядывает, головушку поглаживает, а сам думает: "Надо-де мне хозяйством обзавестись, гнездо свить да хозяюшку добыть".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34324" y="5275330"/>
            <a:ext cx="747289" cy="9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76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Значение слов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644" y="4775452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775452"/>
            <a:ext cx="1152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лаза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9832" y="5010769"/>
            <a:ext cx="4752528" cy="110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1127" y="1394061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4730" y="1409939"/>
            <a:ext cx="1152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убы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936" y="1088741"/>
            <a:ext cx="2702761" cy="163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58321" y="2935076"/>
            <a:ext cx="1840376" cy="184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1127" y="3338629"/>
            <a:ext cx="1410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Длань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3727" y="3330899"/>
            <a:ext cx="2359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ука, ладонь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7684" y="5206232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5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Значение слов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1126" y="1394061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Рушник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402490"/>
            <a:ext cx="3879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ышитое полотенце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740806"/>
            <a:ext cx="2857500" cy="2009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71448" y="2375301"/>
            <a:ext cx="1504950" cy="18002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1126" y="3013804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Чёботы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59" y="3013804"/>
            <a:ext cx="1656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апоги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9101" y="4653136"/>
            <a:ext cx="1312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Жбан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19" y="4653136"/>
            <a:ext cx="3672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увшин с крышкой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01016" y="4223856"/>
            <a:ext cx="1562100" cy="1905000"/>
          </a:xfrm>
          <a:prstGeom prst="rect">
            <a:avLst/>
          </a:prstGeom>
        </p:spPr>
      </p:pic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97684" y="5206232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53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Синонимы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580" y="1163325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Смелый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580" y="2044393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Весёлый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871" y="2790236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Худой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580" y="3671446"/>
            <a:ext cx="2996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Трудолюбивый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871" y="4581128"/>
            <a:ext cx="1998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Красный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1163325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ощий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49670" y="2037795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храбрый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59405" y="2924944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радостный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3671446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багряный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19080" y="4581128"/>
            <a:ext cx="2191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работящий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504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4187 L -0.23594 0.04187 C -0.34202 0.04187 -0.47171 -0.00555 -0.47171 -0.04395 L -0.47171 -0.1290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8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2 -0.00671 L -0.19236 -0.00671 C -0.29479 -0.00671 -0.42066 -0.04141 -0.42066 -0.06963 L -0.42066 -0.13255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6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-0.00161 L -0.24966 -0.00161 C -0.37587 -0.00161 -0.53091 0.06431 -0.53091 0.11798 L -0.53091 0.23803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119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041 L -0.16337 -0.01041 C -0.23681 -0.01041 -0.32674 -0.04418 -0.32674 -0.07148 L -0.32674 -0.13232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6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0.00023 L -0.20659 0.00023 C -0.30625 0.00023 -0.42864 0.03771 -0.42864 0.06824 L -0.42864 0.13671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Антонимы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580" y="1163325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Низкий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579" y="2044393"/>
            <a:ext cx="2072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Широкий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871" y="2790236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Добрый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580" y="3671446"/>
            <a:ext cx="2996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Грустный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870" y="4581128"/>
            <a:ext cx="2228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Красивый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6296" y="1163325"/>
            <a:ext cx="1464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злой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49670" y="2037795"/>
            <a:ext cx="1790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высокий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48264" y="2918681"/>
            <a:ext cx="1336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узкий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3671446"/>
            <a:ext cx="2066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уродливый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19080" y="4581128"/>
            <a:ext cx="2191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весёлый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66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04187 L -0.23594 0.04187 C -0.34202 0.04187 -0.47171 -0.00555 -0.47171 -0.04395 L -0.47171 -0.1290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-8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-0.00579 L -0.24636 -0.00579 C -0.34879 -0.00579 -0.47466 -0.04049 -0.47466 -0.06871 L -0.47466 -0.13163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6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-0.00161 L -0.24966 -0.00161 C -0.37587 -0.00161 -0.53091 0.06431 -0.53091 0.11798 L -0.53091 0.23803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119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-0.01041 L -0.2342 -0.01041 C -0.30764 -0.01041 -0.39757 -0.04418 -0.39757 -0.07148 L -0.39757 -0.13232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6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0.00023 L -0.17448 0.00023 C -0.27413 0.00023 -0.39653 0.03771 -0.39653 0.06824 L -0.39653 0.13671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6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Омонимы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9727" y="1484784"/>
            <a:ext cx="3552395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27984" y="1268760"/>
            <a:ext cx="3681336" cy="36813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79164" y="4782519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59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Омонимы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5736" y="1916832"/>
            <a:ext cx="3810000" cy="2714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1763630"/>
            <a:ext cx="2808312" cy="176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1649436"/>
            <a:ext cx="2857500" cy="2857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9164" y="4782519"/>
            <a:ext cx="116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Кисть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46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8417" y="908720"/>
            <a:ext cx="7669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«Язык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есть вековой труд целого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поколения»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772816"/>
            <a:ext cx="68674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«Язык народа, бесспорно, главнейший и неисчерпаемый родник наш»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54941" y="3064535"/>
            <a:ext cx="4876800" cy="304800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56552" y="5589315"/>
            <a:ext cx="1663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(В. Даль)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5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Омонимы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79164" y="4782519"/>
            <a:ext cx="116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15564" y="1772816"/>
            <a:ext cx="2581275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32040" y="1868066"/>
            <a:ext cx="24479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63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Омонимы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79164" y="4782519"/>
            <a:ext cx="1168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Ключ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814" y="1484784"/>
            <a:ext cx="28575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95736" y="1461702"/>
            <a:ext cx="4200128" cy="3150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57048" y="1916832"/>
            <a:ext cx="2857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918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Омонимы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07904" y="4782519"/>
            <a:ext cx="1599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Бабочка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babochkionlain.ucoz.ru/Prais/320X240/atak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8604" y="191683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3802" y="1844824"/>
            <a:ext cx="333375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0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23724" y="476672"/>
            <a:ext cx="53285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Физкультминутка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esni_o_knigah-Knizhkin_d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83220" y="5589240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556792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09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altLang="ru-RU" sz="440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1509" name="Picture 5" descr="smile18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229225"/>
            <a:ext cx="7889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4095750" y="4292600"/>
            <a:ext cx="129540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6686550" y="2449513"/>
            <a:ext cx="129540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Line 8"/>
          <p:cNvSpPr>
            <a:spLocks noChangeShapeType="1"/>
          </p:cNvSpPr>
          <p:nvPr/>
        </p:nvSpPr>
        <p:spPr bwMode="auto">
          <a:xfrm>
            <a:off x="5391150" y="3363913"/>
            <a:ext cx="129540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9" name="Line 9"/>
          <p:cNvSpPr>
            <a:spLocks noChangeShapeType="1"/>
          </p:cNvSpPr>
          <p:nvPr/>
        </p:nvSpPr>
        <p:spPr bwMode="auto">
          <a:xfrm flipV="1">
            <a:off x="2843213" y="5165725"/>
            <a:ext cx="1308100" cy="23813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0" name="Line 10"/>
          <p:cNvSpPr>
            <a:spLocks noChangeShapeType="1"/>
          </p:cNvSpPr>
          <p:nvPr/>
        </p:nvSpPr>
        <p:spPr bwMode="auto">
          <a:xfrm>
            <a:off x="6686550" y="2449513"/>
            <a:ext cx="0" cy="9144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5391150" y="3363913"/>
            <a:ext cx="0" cy="935037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>
            <a:off x="4151313" y="4298950"/>
            <a:ext cx="12700" cy="890588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>
            <a:off x="2843213" y="5181600"/>
            <a:ext cx="0" cy="9144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6686550" y="2590800"/>
            <a:ext cx="200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 dirty="0">
                <a:cs typeface="Times New Roman" pitchFamily="18" charset="0"/>
              </a:rPr>
              <a:t>отличное</a:t>
            </a:r>
          </a:p>
        </p:txBody>
      </p:sp>
      <p:sp>
        <p:nvSpPr>
          <p:cNvPr id="33805" name="Text Box 16"/>
          <p:cNvSpPr txBox="1">
            <a:spLocks noChangeArrowheads="1"/>
          </p:cNvSpPr>
          <p:nvPr/>
        </p:nvSpPr>
        <p:spPr bwMode="auto">
          <a:xfrm>
            <a:off x="5391150" y="3363913"/>
            <a:ext cx="3689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 dirty="0">
                <a:cs typeface="Times New Roman" pitchFamily="18" charset="0"/>
              </a:rPr>
              <a:t>я был(а) уверен(а) в себе</a:t>
            </a:r>
          </a:p>
          <a:p>
            <a:pPr eaLnBrk="1" hangingPunct="1"/>
            <a:endParaRPr lang="ru-RU" altLang="ru-RU" sz="32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3806" name="Text Box 17"/>
          <p:cNvSpPr txBox="1">
            <a:spLocks noChangeArrowheads="1"/>
          </p:cNvSpPr>
          <p:nvPr/>
        </p:nvSpPr>
        <p:spPr bwMode="auto">
          <a:xfrm>
            <a:off x="4175125" y="4581525"/>
            <a:ext cx="3309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cs typeface="Times New Roman" pitchFamily="18" charset="0"/>
              </a:rPr>
              <a:t>мне было трудно</a:t>
            </a:r>
          </a:p>
        </p:txBody>
      </p:sp>
      <p:sp>
        <p:nvSpPr>
          <p:cNvPr id="33807" name="Text Box 18"/>
          <p:cNvSpPr txBox="1">
            <a:spLocks noChangeArrowheads="1"/>
          </p:cNvSpPr>
          <p:nvPr/>
        </p:nvSpPr>
        <p:spPr bwMode="auto">
          <a:xfrm>
            <a:off x="2843213" y="5330825"/>
            <a:ext cx="20097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>
                <a:cs typeface="Times New Roman" pitchFamily="18" charset="0"/>
              </a:rPr>
              <a:t>я устал(а)</a:t>
            </a:r>
          </a:p>
        </p:txBody>
      </p:sp>
      <p:sp>
        <p:nvSpPr>
          <p:cNvPr id="42000" name="Прямоугольник 4"/>
          <p:cNvSpPr>
            <a:spLocks noChangeArrowheads="1"/>
          </p:cNvSpPr>
          <p:nvPr/>
        </p:nvSpPr>
        <p:spPr bwMode="auto">
          <a:xfrm>
            <a:off x="549275" y="765175"/>
            <a:ext cx="8137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Определи своё настроение</a:t>
            </a:r>
            <a:endParaRPr lang="ru-RU" altLang="ru-RU" sz="4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fld id="{53A98655-486A-4A46-9873-E2E5B13197A8}" type="slidenum">
              <a:rPr lang="ru-RU" altLang="ru-RU" smtClean="0"/>
              <a:pPr eaLnBrk="1" hangingPunct="1">
                <a:defRPr/>
              </a:pPr>
              <a:t>34</a:t>
            </a:fld>
            <a:endParaRPr lang="ru-RU" altLang="ru-RU" smtClean="0"/>
          </a:p>
        </p:txBody>
      </p:sp>
      <p:pic>
        <p:nvPicPr>
          <p:cNvPr id="19" name="Рисунок 18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136623"/>
      </p:ext>
    </p:extLst>
  </p:cSld>
  <p:clrMapOvr>
    <a:masterClrMapping/>
  </p:clrMapOvr>
  <p:transition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5255 C 0.00208 -0.07986 0.00746 -0.10301 0.01458 -0.12847 C 0.0177 -0.13935 0.01875 -0.15139 0.02395 -0.16111 C 0.02569 -0.16875 0.02795 -0.17732 0.03211 -0.18287 C 0.03316 -0.18588 0.03489 -0.19097 0.03663 -0.19375 C 0.03836 -0.19653 0.04097 -0.19838 0.04253 -0.20139 C 0.04878 -0.21435 0.0592 -0.22847 0.07048 -0.23241 C 0.08177 -0.24213 0.10017 -0.23611 0.11111 -0.23542 C 0.11614 -0.23334 0.12152 -0.22662 0.125 -0.22153 C 0.12847 -0.20834 0.13437 -0.19676 0.13663 -0.18287 C 0.13593 -0.16412 0.13802 -0.15718 0.13316 -0.14398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16 -0.14398 C 0.13351 -0.14884 0.13421 -0.15347 0.13438 -0.1581 C 0.1349 -0.17338 0.13473 -0.18843 0.13542 -0.20347 C 0.13577 -0.21204 0.13889 -0.22176 0.14011 -0.23033 C 0.14115 -0.2382 0.1415 -0.24514 0.14619 -0.2507 C 0.14827 -0.26019 0.15139 -0.2706 0.15556 -0.27894 C 0.15955 -0.29676 0.16945 -0.32523 0.17917 -0.33843 C 0.18542 -0.34699 0.1941 -0.35046 0.20174 -0.35579 C 0.22014 -0.35509 0.25712 -0.3625 0.27414 -0.33843 C 0.27709 -0.32732 0.28403 -0.32037 0.28716 -0.3088 C 0.29028 -0.29746 0.28716 -0.28472 0.28716 -0.27269 " pathEditMode="relative" rAng="0" ptsTypes="ffffffffffA">
                                      <p:cBhvr>
                                        <p:cTn id="10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437 -0.27269 C 0.28541 -0.31135 0.28402 -0.30903 0.29253 -0.33611 C 0.29444 -0.35047 0.30121 -0.36366 0.30642 -0.37639 C 0.30764 -0.38264 0.30833 -0.38658 0.31111 -0.3919 C 0.31354 -0.40347 0.31614 -0.40857 0.32031 -0.41991 C 0.32152 -0.42315 0.32482 -0.42454 0.32621 -0.42755 C 0.32934 -0.43426 0.33437 -0.44074 0.3401 -0.44306 C 0.34809 -0.45047 0.35781 -0.45023 0.36684 -0.45394 C 0.37829 -0.45347 0.39965 -0.4551 0.41215 -0.44931 C 0.41788 -0.44213 0.41076 -0.45023 0.41805 -0.44468 C 0.42916 -0.43635 0.421 -0.44005 0.42847 -0.43704 C 0.4375 -0.425 0.43663 -0.41875 0.43663 -0.40139 " pathEditMode="relative" ptsTypes="fffffffffffA">
                                      <p:cBhvr>
                                        <p:cTn id="1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63 -0.40139 C 0.43628 -0.40648 0.43541 -0.41181 0.43541 -0.4169 C 0.43541 -0.44815 0.43489 -0.46088 0.4401 -0.48519 C 0.44166 -0.49213 0.44201 -0.50162 0.446 -0.50695 C 0.44739 -0.5169 0.45347 -0.53218 0.45764 -0.54097 C 0.46284 -0.55208 0.46788 -0.56875 0.475 -0.57824 C 0.47864 -0.5831 0.48298 -0.58727 0.48663 -0.59213 C 0.49045 -0.59722 0.49288 -0.60301 0.49826 -0.60602 C 0.50399 -0.60926 0.51909 -0.61435 0.525 -0.61528 C 0.52725 -0.61505 0.54427 -0.6132 0.54704 -0.61227 C 0.55191 -0.61088 0.55121 -0.60857 0.5552 -0.60602 C 0.56527 -0.59931 0.55208 -0.60996 0.56215 -0.60301 C 0.56718 -0.59954 0.57066 -0.59607 0.57621 -0.59375 C 0.57864 -0.58866 0.58055 -0.58611 0.58437 -0.58287 C 0.58576 -0.54815 0.58541 -0.56644 0.58541 -0.52847 " pathEditMode="relative" ptsTypes="ffffffffffffffA">
                                      <p:cBhvr>
                                        <p:cTn id="1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097" y="1028069"/>
            <a:ext cx="80648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pedsovet.su/load/393-1-0-37807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Шаблон презентации "Перо, чернильница, бумага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...» - 4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автор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Ранько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Алексеевна, начальных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классов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МАОУ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лицей 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21 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Иваново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i12.fastpic.ru/big/2010/1111/16/f9209110f61d780ea8d373d547a13816.jpg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портрет Владимира 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://skazvikt.ucoz.ru/_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pu/14/30818765.jpg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обложки сказки «Старик-годовик»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img.labirint.ru/images/comments_pic/0846/01labdtl41226409585.jpg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обложки сказки «Война грибов с ягодами»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cyrillitsa.ru/uploads/posts/2012-09/1346845670_lisa.jpg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обложки сказки «Лиса-лапотница»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http://ladushki.ucoz.net/_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ph/30/2/575770068.jpg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обложки сказки «Девочка Снегурочка»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www.kanzopt-vrn.ru/resources/upload/3420d718e97bfc2f65959d0018046920.jpg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обложки сказки «Журавль и цапля»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i1.my.day.az/f_58c03584b71901e341b1d7ceef88ac515e783f99.jpg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солнышка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0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photo.qip.ru/photo/decoretto/150696244/xlarge/164306470.jpg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месяца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1"/>
              </a:rPr>
              <a:t>https://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upload.wikimedia.org/wikipedia/commons/thumb/9/93/Nuvola_weather_snow.svg/419px-Nuvola_weather_snow.svg.png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снега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fotoham.ru/img/picture/Oct/19/87fb5d84d248daace9f0912d4e1cad01/mini_5.jpg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звёзд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13"/>
              </a:rPr>
              <a:t>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chelyabinsk.oborudunion.ru/l2366004/images/photocat/600x600/999947286.jpg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ковша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img1.sendscraps.com/se/143/003.jpg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глаз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5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clinicall.ru/wp-content/uploads/185.jpg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губ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www.chtenieruk.com/sites/default/files/styles/400x400/public/hand_01_l.jpg?itok=KXcor3gT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изображение ладони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40466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Интернет – ресурсы: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71455"/>
            <a:ext cx="80648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an-crimea.ru/tmpImages/img_cmnt_rush_4_300_211.jpg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рушника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pp.vk.me/c10260/u136269782/143300274/x_adc19146.jpg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чёботов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www.art-holding.com/images/products_small/aristokrat_small.jpg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жбана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staticsmgk.sindom.ru/upload/s/m/g/k/1_internet-magazin-zachetna5-rf-diplomy-referaty-kont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 - 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rolnye.jpg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маленькой книжки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www.classifieds24.ru/images/2466/2465399/large_1.jpg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девичьей косы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www.graycell.ru/picture/big/kosa5.jpg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косы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zelenaya-zemlya.ru/uploads/images/default/ryabina1.png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кисти рябины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0"/>
              </a:rPr>
              <a:t>http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://www.medotvety.ru/uploads/2012-08/416_262/573ead7eef4ee7f83395827e1f3ead66.jpeg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кисти руки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dom-kraski.ru/image.aspx?id=332&amp;name=silikon_nov.jpg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изображение малярной кисти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davaiknam.ru/texts/883/882350/882350_html_m5a3e7334.png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луковицы</a:t>
            </a: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3"/>
              </a:rPr>
              <a:t>http://www.dottodotgame.com/data/images/The-bow-and-the-arrow,-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american-indian's-weapon_4f8854222d6f2-thumb.jpg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изображение лука со стрелой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www.pixic.ru/i/2000A6X301o0j938.jpg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скрипичного ключа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5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dyub.org/sites/default/files/uploads/2013/09/zloltoy_klyuchik.jpg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ключа от двери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domoviy.km.ua/wp-content/uploads/2015/03/wrench-300x150.png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гаечного ключа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7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7"/>
              </a:rPr>
              <a:t>babochkionlain.ucoz.ru/Prais/320X240/atakus.png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бабочки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8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8"/>
              </a:rPr>
              <a:t>www.galstukvip.ru/pictures/bow_tie_39857_2.jpg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бабочки-галстука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9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9"/>
              </a:rPr>
              <a:t>www.ipnews.in.ua/wp-content/uploads/2012/08/0_89346_a8153d88_XL1.gif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анимация школьный звонок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20"/>
              </a:rPr>
              <a:t>http://library35.tendryakovka.ru/wp-content/uploads/2013/10/+%D0%B2_%D1%85%D1%83%D0%B4_%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0"/>
              </a:rPr>
              <a:t>D0%BB%D0%B8%D1%82%D0%B5%D1%80%D0%B0%D1%82%D1%83%D1%80%D0%B5.jpg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изображение книги, пера и чернильницы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40466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Интернет – ресурсы: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4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1" y="1124744"/>
            <a:ext cx="791714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img-fotki.yandex.ru/get/4402/22264419.68/0_5e17e_6801e882_XL.jpg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дома, где родился В. Даль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restplace.com.ua/sites/default/files/styles/galleryformater_slide_big/public/gallery/pink-room_panoram1.jpg?itok=YErbPe_O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изображение первой комнаты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restplace.com.ua/sites/default/files/styles/galleryformater_slide_big/public/gallery/green-room_panoram1.jpg?itok=xR5tcnLv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изображение второй комнаты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5"/>
              </a:rPr>
              <a:t>fs8.familyspace.ru/images/photo/67/6728/67288/p_fcb443a6.jpg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матери 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6"/>
              </a:rPr>
              <a:t>cultured.com/images/image_files/82/2101_m_johan_christian_dahl.jpg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отца 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7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7"/>
              </a:rPr>
              <a:t>fishki.net/upload/users/346290/201405/26/7d589fe9a9b2e5944ed9b22afcdafd4f.jpg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Даля студента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8"/>
              </a:rPr>
              <a:t>windowstorussia.com/wp-content/uploads/2011/01/portrait.jpg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Гоголя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9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do.gendocs.ru/pars_docs/tw_refs/259/258991/258991_html_7e4c2c92.jpg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Пушкина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0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0"/>
              </a:rPr>
              <a:t>hcenter-irk.info/sites/default/files/1000000705.jpeg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Крылова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1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balashov44.narod.ru/FIL-2/filos-obraz/fil-obr.files/image448.jpg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изображение Жуковского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2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player.myshared.ru/233957/data/images/img3.jpg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обложки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Толкового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словаря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3"/>
              </a:rPr>
              <a:t>http://img.ezop.ua/192/362/000/poslovicy-russkogo-naroda-@285@.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jpg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изображение обложки Пословицы 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4"/>
              </a:rPr>
              <a:t>russian7.ru/wp-content/uploads/2012/07/69.jpg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изображение обложки Сказки Даля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5"/>
              </a:rPr>
              <a:t>http://download-song.ru/music/%EF%E5%F1%ED%E8+%EE+%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5"/>
              </a:rPr>
              <a:t>EA%ED%E8%E3%E0%F5.html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Песни о книгах -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Книжкин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дом - МР3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itchFamily="18" charset="0"/>
                <a:cs typeface="Times New Roman" pitchFamily="18" charset="0"/>
                <a:hlinkClick r:id="rId16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6"/>
              </a:rPr>
              <a:t>school343.narod.ru/novoe/vospit_deyatelnost/kniga.gif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анимация книги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40466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Интернет – ресурсы: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00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587862" y="1048535"/>
            <a:ext cx="7848872" cy="4324681"/>
          </a:xfrm>
          <a:prstGeom prst="flowChartPunchedTap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План урока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009" y="1995056"/>
            <a:ext cx="2139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БИОГРАФИЯ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009" y="2617730"/>
            <a:ext cx="280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СКОРОГОВОРКИ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1" y="4005062"/>
            <a:ext cx="233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ПОСЛОВИЦЫ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0861" y="1995056"/>
            <a:ext cx="2840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ЗНАЧЕНИЕ СЛОВ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953" y="1340768"/>
            <a:ext cx="1468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СКАЗКИ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3302062"/>
            <a:ext cx="162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ЗАГАДКИ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953" y="2606030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СИНОНИМЫ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5656" y="3301682"/>
            <a:ext cx="215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АНТОНИМЫ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5656" y="4005063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ОМОНИМЫ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9525" y="5301208"/>
            <a:ext cx="792088" cy="1054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2319" y="4657706"/>
            <a:ext cx="350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ФИЗКУЛЬТМИНУТКА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60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16939" y="1555973"/>
            <a:ext cx="3505200" cy="410527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1475656" y="5665180"/>
            <a:ext cx="6736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(22 ноября 1801 — 4 октября 1872)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45103" y="152636"/>
            <a:ext cx="7848872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Владимир Иванович Даль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3482" y="5412462"/>
            <a:ext cx="63049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Дом в Луганске, где родился В. Даль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1162821"/>
            <a:ext cx="5666188" cy="424964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18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7327" y="1514194"/>
            <a:ext cx="3928459" cy="294634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1514193"/>
            <a:ext cx="3905023" cy="2928767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388" y="4814987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Комнаты в доме, где родился и вырос В. Даль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0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2020" y="1196752"/>
            <a:ext cx="2749984" cy="332690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06635" y="1196752"/>
            <a:ext cx="2698951" cy="332690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4560813"/>
            <a:ext cx="3095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Иван Матвеевич Даль - отец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4732" y="4560813"/>
            <a:ext cx="4168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Мария Христофоровна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Фрейтаг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мать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5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91680" y="1088740"/>
            <a:ext cx="2880320" cy="4563831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67744" y="260648"/>
            <a:ext cx="4430953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Биография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340768"/>
            <a:ext cx="35472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Образование Владимир Даль получил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Петербургском Морском кадетском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корпусе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на медицинском факультете в Дерптском университете.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70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974806"/>
      </a:accent6>
      <a:hlink>
        <a:srgbClr val="002060"/>
      </a:hlink>
      <a:folHlink>
        <a:srgbClr val="C0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961</Words>
  <Application>Microsoft Office PowerPoint</Application>
  <PresentationFormat>Экран (4:3)</PresentationFormat>
  <Paragraphs>197</Paragraphs>
  <Slides>37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131</cp:revision>
  <dcterms:created xsi:type="dcterms:W3CDTF">2013-08-20T22:02:58Z</dcterms:created>
  <dcterms:modified xsi:type="dcterms:W3CDTF">2015-11-26T08:56:59Z</dcterms:modified>
</cp:coreProperties>
</file>